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22" r:id="rId2"/>
    <p:sldId id="257" r:id="rId3"/>
    <p:sldId id="324" r:id="rId4"/>
    <p:sldId id="323" r:id="rId5"/>
    <p:sldId id="330" r:id="rId6"/>
    <p:sldId id="348" r:id="rId7"/>
    <p:sldId id="328" r:id="rId8"/>
    <p:sldId id="329" r:id="rId9"/>
    <p:sldId id="325" r:id="rId10"/>
    <p:sldId id="339" r:id="rId11"/>
    <p:sldId id="327" r:id="rId12"/>
    <p:sldId id="332" r:id="rId13"/>
    <p:sldId id="333" r:id="rId14"/>
    <p:sldId id="331" r:id="rId15"/>
    <p:sldId id="334" r:id="rId16"/>
    <p:sldId id="335" r:id="rId17"/>
    <p:sldId id="336" r:id="rId18"/>
    <p:sldId id="337" r:id="rId19"/>
    <p:sldId id="349" r:id="rId20"/>
    <p:sldId id="340" r:id="rId21"/>
    <p:sldId id="326" r:id="rId22"/>
    <p:sldId id="345" r:id="rId23"/>
    <p:sldId id="342" r:id="rId24"/>
    <p:sldId id="343" r:id="rId25"/>
    <p:sldId id="341" r:id="rId26"/>
    <p:sldId id="344" r:id="rId27"/>
    <p:sldId id="34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6DBE6-DDAE-4670-B60E-4148D1A35274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0876C-7C37-47E2-8F55-6CCEF0D8D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66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60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59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06: Componentes de Variância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Aleatório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7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 rotWithShape="0"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2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 rotWithShape="0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7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 rotWithShape="0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 rotWithShape="0"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 rotWithShape="0">
                <a:blip r:embed="rId5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9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8" t="3954" r="42001" b="48410"/>
          <a:stretch/>
        </p:blipFill>
        <p:spPr>
          <a:xfrm rot="16200000">
            <a:off x="4165191" y="-216223"/>
            <a:ext cx="3696860" cy="8350942"/>
          </a:xfr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0578" y="179774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Aleatório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462054" y="6350169"/>
            <a:ext cx="1466042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Moreto</a:t>
            </a:r>
            <a:r>
              <a:rPr lang="pt-BR" dirty="0" smtClean="0">
                <a:solidFill>
                  <a:srgbClr val="FF0000"/>
                </a:solidFill>
              </a:rPr>
              <a:t>, 2007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55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18036" y="2610464"/>
            <a:ext cx="2234381" cy="1607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sp>
        <p:nvSpPr>
          <p:cNvPr id="5" name="Seta para a Direita 4"/>
          <p:cNvSpPr/>
          <p:nvPr/>
        </p:nvSpPr>
        <p:spPr>
          <a:xfrm>
            <a:off x="3126657" y="2976044"/>
            <a:ext cx="3384756" cy="1031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Modelo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  <a:blipFill>
                <a:blip r:embed="rId2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65472"/>
              </p:ext>
            </p:extLst>
          </p:nvPr>
        </p:nvGraphicFramePr>
        <p:xfrm>
          <a:off x="7478245" y="4984957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7175090" y="4041056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8691"/>
              </p:ext>
            </p:extLst>
          </p:nvPr>
        </p:nvGraphicFramePr>
        <p:xfrm>
          <a:off x="7259893" y="2125824"/>
          <a:ext cx="3856703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576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875576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084046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021505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FV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GL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SQ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QM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Tratamento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18061.37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2006.82 **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Resíduo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75.27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Média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81,97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6972299" y="1177819"/>
            <a:ext cx="462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Tabela 1. Resumo da análise de variância do percentual de absorção de água de dez linhagens de feijão. </a:t>
            </a:r>
            <a:endParaRPr lang="pt-BR" sz="1600" dirty="0"/>
          </a:p>
        </p:txBody>
      </p:sp>
      <p:sp>
        <p:nvSpPr>
          <p:cNvPr id="13" name="Retângulo 12"/>
          <p:cNvSpPr/>
          <p:nvPr/>
        </p:nvSpPr>
        <p:spPr>
          <a:xfrm>
            <a:off x="6878803" y="181899"/>
            <a:ext cx="4934655" cy="83099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ANOVA</a:t>
            </a:r>
          </a:p>
          <a:p>
            <a:pPr algn="ctr"/>
            <a:r>
              <a:rPr lang="pt-BR" sz="2400" dirty="0" smtClean="0"/>
              <a:t>Hipóteses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59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Fixo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4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1586486"/>
                  </p:ext>
                </p:extLst>
              </p:nvPr>
            </p:nvGraphicFramePr>
            <p:xfrm>
              <a:off x="1280566" y="3298626"/>
              <a:ext cx="4684805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0773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384671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1586486"/>
                  </p:ext>
                </p:extLst>
              </p:nvPr>
            </p:nvGraphicFramePr>
            <p:xfrm>
              <a:off x="1280566" y="3298626"/>
              <a:ext cx="4684805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0773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384671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6392" t="-101471" r="-515" b="-4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6392" t="-198551" r="-515" b="-2985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6392" t="-302941" r="-515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tângulo 5"/>
          <p:cNvSpPr/>
          <p:nvPr/>
        </p:nvSpPr>
        <p:spPr>
          <a:xfrm>
            <a:off x="1280567" y="2467629"/>
            <a:ext cx="468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47097"/>
              </p:ext>
            </p:extLst>
          </p:nvPr>
        </p:nvGraphicFramePr>
        <p:xfrm>
          <a:off x="7257018" y="2624201"/>
          <a:ext cx="3287414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3182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928815" y="146822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Avaliação de 10 Cultivares de Arroz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61767" y="2436941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Ensaios de Valor de Cultivo e Uso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7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26" y="1898520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61" y="3615615"/>
            <a:ext cx="7677665" cy="222501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Diferenças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1697" t="52572" r="66715" b="39600"/>
          <a:stretch/>
        </p:blipFill>
        <p:spPr>
          <a:xfrm>
            <a:off x="7454537" y="4809301"/>
            <a:ext cx="121920" cy="17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26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Exercício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80535" y="1892649"/>
            <a:ext cx="5603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 base na tabela a seguir e considerando que os experimentos foram realizados em 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com três repetições. Escolha um dos experimentos.</a:t>
            </a:r>
          </a:p>
          <a:p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O modelo a ser adotado;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 natureza dos efeitos e do modelo;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um quadro de ANOVA com os GL e as E(QM)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Estime os componentes de variância ou quadrático que forem possíveis.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como foi obtido o teste F e qual o seu valor.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Sugira as próximas análises a serem realizadas.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58" y="2042985"/>
            <a:ext cx="5024833" cy="4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16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Exercício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46221" y="1944353"/>
            <a:ext cx="5603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 base nos dados da tabela ao lado e nos assuntos já vistos em aula: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Crie uma situação para essa análises.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Sugira uma hipótese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Qual o modelo adotado?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 natureza dos efeitos e do modelo?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Qual o número de genótipos avaliados?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Qual o número de blocos?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Interprete os resultados conforme sua proposta.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como foram obtidas as estimativas dos parâmetros apresentados.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Apresente como foi obtido o QM, o teste F e qual o seu valor.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Sugira as próximas análises a serem realizadas.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85" y="2413686"/>
            <a:ext cx="6419223" cy="30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09" y="122462"/>
            <a:ext cx="11975416" cy="939114"/>
          </a:xfrm>
          <a:solidFill>
            <a:schemeClr val="accent1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       Efeitos – Fontes de Variação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Natureza dos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EFEITOS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Efeito no qual as informações são a respeito da amostra avaliada.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dirty="0" smtClean="0"/>
                  <a:t> é sempre fixo</a:t>
                </a:r>
              </a:p>
              <a:p>
                <a:pPr lvl="1"/>
                <a:r>
                  <a:rPr lang="pt-BR" dirty="0" smtClean="0"/>
                  <a:t>Aleatório: Efeito no qual as informações obtidas pela amostra podem ser generalizadas para a população.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pt-BR" dirty="0" smtClean="0"/>
                  <a:t> é sempre aleatório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  <a:blipFill rotWithShape="0">
                <a:blip r:embed="rId2"/>
                <a:stretch>
                  <a:fillRect l="-838" t="-6127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Natureza do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MODELO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Modelo no qual todos os efeitos, com exceção do erro experimental, são de efeito fixo.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Aleatório: Modelo no qual todos </a:t>
                </a:r>
                <a:r>
                  <a:rPr lang="pt-BR" dirty="0"/>
                  <a:t>os </a:t>
                </a:r>
                <a:r>
                  <a:rPr lang="pt-BR" dirty="0" smtClean="0"/>
                  <a:t>efeitos, </a:t>
                </a:r>
                <a:r>
                  <a:rPr lang="pt-BR" dirty="0"/>
                  <a:t>com exceção </a:t>
                </a:r>
                <a:r>
                  <a:rPr lang="pt-BR" dirty="0" smtClean="0"/>
                  <a:t>da média, </a:t>
                </a:r>
                <a:r>
                  <a:rPr lang="pt-BR" dirty="0"/>
                  <a:t>são de efeito </a:t>
                </a:r>
                <a:r>
                  <a:rPr lang="pt-BR" dirty="0" smtClean="0"/>
                  <a:t>aleatório.</a:t>
                </a:r>
                <a:endParaRPr lang="pt-B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Misto: Modelo que possui efeitos fixos e aleatórios, excetuando a média e o erro experimental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  <a:blipFill rotWithShape="0">
                <a:blip r:embed="rId4"/>
                <a:stretch>
                  <a:fillRect l="-733" t="-5637" b="-4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40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Por que estabelecer o modelo é importante?</a:t>
            </a:r>
            <a:br>
              <a:rPr lang="pt-BR" sz="3200" dirty="0" smtClean="0"/>
            </a:br>
            <a:r>
              <a:rPr lang="pt-BR" sz="3200" dirty="0" smtClean="0"/>
              <a:t>Por que é importante saber a natureza dos efeitos do modelo?</a:t>
            </a:r>
            <a:br>
              <a:rPr lang="pt-BR" sz="3200" dirty="0" smtClean="0"/>
            </a:br>
            <a:r>
              <a:rPr lang="pt-BR" sz="3200" dirty="0" smtClean="0"/>
              <a:t>Por que é importante saber a natureza do modelo?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/>
          <a:lstStyle/>
          <a:p>
            <a:r>
              <a:rPr lang="pt-BR" dirty="0" smtClean="0"/>
              <a:t>Permite estabelecer as fontes de variação</a:t>
            </a:r>
          </a:p>
          <a:p>
            <a:r>
              <a:rPr lang="pt-BR" dirty="0" smtClean="0"/>
              <a:t>Estabelecimento do teste F – Testar hipótese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3542270"/>
            <a:ext cx="10515600" cy="132556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 o modelo é aleatório ou misto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5226650"/>
            <a:ext cx="10515600" cy="52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Estimar componentes de variância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78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Mas o que é componente de variância?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>
            <a:normAutofit/>
          </a:bodyPr>
          <a:lstStyle/>
          <a:p>
            <a:r>
              <a:rPr lang="pt-BR" dirty="0" smtClean="0"/>
              <a:t>São as variâncias associadas aos efeitos aleatórios de um modelo estatístico.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38200" y="3164789"/>
            <a:ext cx="10515600" cy="93911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       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868586" y="3318650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86" y="3318650"/>
                <a:ext cx="4315733" cy="6313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792943" y="4280072"/>
                <a:ext cx="615297" cy="57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3" y="4280072"/>
                <a:ext cx="615297" cy="5759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642776" y="4257764"/>
                <a:ext cx="615297" cy="557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76" y="4257764"/>
                <a:ext cx="615297" cy="5577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569022" y="4257764"/>
                <a:ext cx="6152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22" y="4257764"/>
                <a:ext cx="61529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53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41201"/>
          <a:stretch/>
        </p:blipFill>
        <p:spPr>
          <a:xfrm>
            <a:off x="3776114" y="3483809"/>
            <a:ext cx="4514336" cy="222501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80534" y="32805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Esperanças do QM: E(QM)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16" y="2215913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84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5908" y="1279525"/>
            <a:ext cx="105156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Quais as implicações de se utilizar cada um dos tipos de modelos?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35908" y="3582000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A natureza do modelo define o caminho com que as análises serão realizadas e principalmente as conclusões.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2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Quando defino o modelo a ser utilizado na pesquisa e a natureza dos efeitos?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5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595678" y="3222176"/>
            <a:ext cx="1515003" cy="4616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Fixo</a:t>
            </a:r>
            <a:endParaRPr lang="pt-BR" sz="2400" dirty="0"/>
          </a:p>
        </p:txBody>
      </p:sp>
      <p:sp>
        <p:nvSpPr>
          <p:cNvPr id="15" name="Retângulo 14"/>
          <p:cNvSpPr/>
          <p:nvPr/>
        </p:nvSpPr>
        <p:spPr>
          <a:xfrm>
            <a:off x="8753461" y="3197545"/>
            <a:ext cx="2120486" cy="461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Aleatório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726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1398</Words>
  <Application>Microsoft Office PowerPoint</Application>
  <PresentationFormat>Widescreen</PresentationFormat>
  <Paragraphs>787</Paragraphs>
  <Slides>27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       Efeitos – Fontes de Variação</vt:lpstr>
      <vt:lpstr>Por que estabelecer o modelo é importante? Por que é importante saber a natureza dos efeitos do modelo? Por que é importante saber a natureza do modelo?</vt:lpstr>
      <vt:lpstr>Mas o que é componente de variância?</vt:lpstr>
      <vt:lpstr>Apresentação do PowerPoint</vt:lpstr>
      <vt:lpstr>Quais as implicações de se utilizar cada um dos tipos de modelos?</vt:lpstr>
      <vt:lpstr>Apresentação do PowerPoint</vt:lpstr>
      <vt:lpstr>O que é uma hipótese? (Estatística)</vt:lpstr>
      <vt:lpstr>Apresentação do PowerPoint</vt:lpstr>
      <vt:lpstr>Exemplo: Ensaios com Progênies (famílias)</vt:lpstr>
      <vt:lpstr>Avaliação de 20 FMI</vt:lpstr>
      <vt:lpstr>Apresentação do PowerPoint</vt:lpstr>
      <vt:lpstr>Apresentação do PowerPoint</vt:lpstr>
      <vt:lpstr>Avaliação de 20 FMI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95</cp:revision>
  <dcterms:created xsi:type="dcterms:W3CDTF">2019-07-18T11:49:45Z</dcterms:created>
  <dcterms:modified xsi:type="dcterms:W3CDTF">2019-09-02T16:26:20Z</dcterms:modified>
</cp:coreProperties>
</file>